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1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" name="Shape 4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2" name="Shape 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>
            <a:off y="2914648" x="0"/>
            <a:ext cy="2228999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9" name="Shape 9"/>
          <p:cNvCxnSpPr/>
          <p:nvPr/>
        </p:nvCxnSpPr>
        <p:spPr>
          <a:xfrm>
            <a:off y="2914649" x="0"/>
            <a:ext cy="0" cx="914400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</p:cxnSp>
      <p:sp>
        <p:nvSpPr>
          <p:cNvPr id="10" name="Shape 10"/>
          <p:cNvSpPr txBox="1"/>
          <p:nvPr>
            <p:ph type="ctrTitle"/>
          </p:nvPr>
        </p:nvSpPr>
        <p:spPr>
          <a:xfrm>
            <a:off y="1618313" x="685800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1pPr>
            <a:lvl2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2pPr>
            <a:lvl3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3pPr>
            <a:lvl4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4pPr>
            <a:lvl5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5pPr>
            <a:lvl6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6pPr>
            <a:lvl7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7pPr>
            <a:lvl8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8pPr>
            <a:lvl9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y="2964777" x="685800"/>
            <a:ext cy="944700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2286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1pPr>
            <a:lvl2pPr indent="2286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2pPr>
            <a:lvl3pPr indent="2286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3pPr>
            <a:lvl4pPr indent="2286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4pPr>
            <a:lvl5pPr indent="2286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5pPr>
            <a:lvl6pPr indent="2286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6pPr>
            <a:lvl7pPr indent="2286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7pPr>
            <a:lvl8pPr indent="2286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8pPr>
            <a:lvl9pPr indent="2286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2" name="Shape 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" name="Shape 13"/>
          <p:cNvSpPr/>
          <p:nvPr/>
        </p:nvSpPr>
        <p:spPr>
          <a:xfrm>
            <a:off y="0" x="0"/>
            <a:ext cy="1127700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14" name="Shape 14"/>
          <p:cNvCxnSpPr/>
          <p:nvPr/>
        </p:nvCxnSpPr>
        <p:spPr>
          <a:xfrm>
            <a:off y="1127679" x="0"/>
            <a:ext cy="0" cx="914400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</p:cxnSp>
      <p:sp>
        <p:nvSpPr>
          <p:cNvPr id="15" name="Shape 1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/>
          <p:nvPr/>
        </p:nvSpPr>
        <p:spPr>
          <a:xfrm>
            <a:off y="0" x="0"/>
            <a:ext cy="1127700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19" name="Shape 19"/>
          <p:cNvCxnSpPr/>
          <p:nvPr/>
        </p:nvCxnSpPr>
        <p:spPr>
          <a:xfrm>
            <a:off y="1127679" x="0"/>
            <a:ext cy="0" cx="914400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</p:cxnSp>
      <p:sp>
        <p:nvSpPr>
          <p:cNvPr id="20" name="Shape 2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3" name="Shape 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" name="Shape 24"/>
          <p:cNvSpPr/>
          <p:nvPr/>
        </p:nvSpPr>
        <p:spPr>
          <a:xfrm>
            <a:off y="0" x="0"/>
            <a:ext cy="1127700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25" name="Shape 25"/>
          <p:cNvCxnSpPr/>
          <p:nvPr/>
        </p:nvCxnSpPr>
        <p:spPr>
          <a:xfrm>
            <a:off y="1127679" x="0"/>
            <a:ext cy="0" cx="914400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</p:cxnSp>
      <p:sp>
        <p:nvSpPr>
          <p:cNvPr id="26" name="Shape 2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/>
          <p:nvPr/>
        </p:nvSpPr>
        <p:spPr>
          <a:xfrm>
            <a:off y="4225081" x="0"/>
            <a:ext cy="918300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29" name="Shape 29"/>
          <p:cNvCxnSpPr/>
          <p:nvPr/>
        </p:nvCxnSpPr>
        <p:spPr>
          <a:xfrm>
            <a:off y="4225081" x="0"/>
            <a:ext cy="0" cx="914400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</p:cxnSp>
      <p:sp>
        <p:nvSpPr>
          <p:cNvPr id="30" name="Shape 30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-171450" marL="285750">
              <a:spcBef>
                <a:spcPts val="0"/>
              </a:spcBef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31" name="Shape 3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marL="0">
              <a:buClr>
                <a:schemeClr val="lt1"/>
              </a:buClr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228600" marL="0">
              <a:buClr>
                <a:schemeClr val="lt1"/>
              </a:buClr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228600" marL="0">
              <a:buClr>
                <a:schemeClr val="lt1"/>
              </a:buClr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228600" marL="0">
              <a:buClr>
                <a:schemeClr val="lt1"/>
              </a:buClr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228600" marL="0">
              <a:buClr>
                <a:schemeClr val="lt1"/>
              </a:buClr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228600" marL="0">
              <a:buClr>
                <a:schemeClr val="lt1"/>
              </a:buClr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228600" marL="0">
              <a:buClr>
                <a:schemeClr val="lt1"/>
              </a:buClr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228600" marL="0">
              <a:buClr>
                <a:schemeClr val="lt1"/>
              </a:buClr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228600" marL="0">
              <a:buClr>
                <a:schemeClr val="lt1"/>
              </a:buClr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dk2"/>
              </a:buClr>
              <a:buSzPct val="100000"/>
              <a:buFont typeface="Trebuchet MS"/>
              <a:defRPr sz="3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33350" marL="742950">
              <a:spcBef>
                <a:spcPts val="480"/>
              </a:spcBef>
              <a:buClr>
                <a:schemeClr val="dk2"/>
              </a:buClr>
              <a:buSzPct val="100000"/>
              <a:buFont typeface="Trebuchet MS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76200" marL="1143000">
              <a:spcBef>
                <a:spcPts val="480"/>
              </a:spcBef>
              <a:buClr>
                <a:schemeClr val="dk2"/>
              </a:buClr>
              <a:buSzPct val="100000"/>
              <a:buFont typeface="Trebuchet MS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14300" marL="1600200"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14300" marL="2057400"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14300" marL="2514600"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14300" marL="2971800"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14300" marL="3429000"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14300" marL="3886200"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" name="Shape 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" name="Shape 33"/>
          <p:cNvSpPr txBox="1"/>
          <p:nvPr>
            <p:ph type="ctrTitle"/>
          </p:nvPr>
        </p:nvSpPr>
        <p:spPr>
          <a:xfrm>
            <a:off y="1618313" x="685800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What Decides Elections?</a:t>
            </a:r>
          </a:p>
        </p:txBody>
      </p:sp>
      <p:sp>
        <p:nvSpPr>
          <p:cNvPr id="34" name="Shape 34"/>
          <p:cNvSpPr txBox="1"/>
          <p:nvPr>
            <p:ph idx="1" type="subTitle"/>
          </p:nvPr>
        </p:nvSpPr>
        <p:spPr>
          <a:xfrm>
            <a:off y="2964777" x="685800"/>
            <a:ext cy="944700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A Presentation by: Mike and Bailey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Party Loyalty</a:t>
            </a:r>
          </a:p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1800" lang="en"/>
              <a:t>Party identification</a:t>
            </a:r>
          </a:p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1800" lang="en"/>
              <a:t>Democrats are typically less loyal to their party</a:t>
            </a:r>
          </a:p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1800" lang="en"/>
              <a:t>Independents typically lean Republican</a:t>
            </a:r>
          </a:p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1800" lang="en"/>
              <a:t>Higher percentage of voter turnout among Republicans than Democrats</a:t>
            </a:r>
          </a:p>
          <a:p>
            <a:pPr lvl="0">
              <a:buNone/>
            </a:pPr>
            <a:r>
              <a:rPr sz="1800" lang="en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Issues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1800" lang="en"/>
              <a:t>Voters go with their own interests</a:t>
            </a:r>
          </a:p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1800" lang="en"/>
              <a:t>V.O. Key Jr. “Voters are not fools”</a:t>
            </a:r>
          </a:p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1800" lang="en"/>
              <a:t>Voters focus on issues that really matter to them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Prospective V. Retrospective Voting</a:t>
            </a:r>
          </a:p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y="1200150" x="457200"/>
            <a:ext cy="3707100" cx="4134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1800" lang="en"/>
              <a:t>Prospective</a:t>
            </a:r>
          </a:p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1800" lang="en"/>
              <a:t>Forward-looking</a:t>
            </a:r>
          </a:p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1800" lang="en"/>
              <a:t>Mainly political activists</a:t>
            </a:r>
          </a:p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1800" lang="en"/>
              <a:t>Requires extensive political knowledge</a:t>
            </a:r>
          </a:p>
          <a:p>
            <a:pPr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1800" lang="en"/>
              <a:t>Prospective voters are the minority</a:t>
            </a:r>
          </a:p>
        </p:txBody>
      </p:sp>
      <p:sp>
        <p:nvSpPr>
          <p:cNvPr id="53" name="Shape 53"/>
          <p:cNvSpPr txBox="1"/>
          <p:nvPr/>
        </p:nvSpPr>
        <p:spPr>
          <a:xfrm>
            <a:off y="1290200" x="4592100"/>
            <a:ext cy="3707100" cx="4366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1800" lang="en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Retrospective</a:t>
            </a:r>
          </a:p>
          <a:p>
            <a:pPr rtl="0" lvl="0" indent="-342900" marL="457200">
              <a:buClr>
                <a:schemeClr val="dk2"/>
              </a:buClr>
              <a:buSzPct val="100000"/>
              <a:buFont typeface="Trebuchet MS"/>
              <a:buChar char="●"/>
            </a:pPr>
            <a:r>
              <a:rPr sz="1800" lang="en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incumbents elected due to retrospective voting</a:t>
            </a:r>
          </a:p>
          <a:p>
            <a:pPr rtl="0" lvl="0" indent="-342900" marL="457200">
              <a:buClr>
                <a:schemeClr val="dk2"/>
              </a:buClr>
              <a:buSzPct val="100000"/>
              <a:buFont typeface="Trebuchet MS"/>
              <a:buChar char="●"/>
            </a:pPr>
            <a:r>
              <a:rPr sz="1800" lang="en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Voter info based off of candidates past</a:t>
            </a:r>
          </a:p>
          <a:p>
            <a:pPr rtl="0" lvl="0" indent="-342900" marL="457200">
              <a:buClr>
                <a:schemeClr val="dk2"/>
              </a:buClr>
              <a:buSzPct val="100000"/>
              <a:buFont typeface="Trebuchet MS"/>
              <a:buChar char="●"/>
            </a:pPr>
            <a:r>
              <a:rPr sz="1800" lang="en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Most vote based on economic conditions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The Campaign</a:t>
            </a:r>
          </a:p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1800" lang="en"/>
              <a:t>Renews party loyalties</a:t>
            </a:r>
          </a:p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1800" lang="en"/>
              <a:t>Shows how candidates handle pressure</a:t>
            </a:r>
          </a:p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1800" lang="en"/>
              <a:t>Allows voters to judge morals and character of a candidate</a:t>
            </a:r>
          </a:p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1800" lang="en"/>
              <a:t>Small groups and interests can influence candidates as well as voters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3" name="Shape 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4" name="Shape 6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Democrat Voters</a:t>
            </a:r>
          </a:p>
        </p:txBody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1800" lang="en"/>
              <a:t>African Americans</a:t>
            </a:r>
          </a:p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1800" lang="en"/>
              <a:t>Jews</a:t>
            </a:r>
          </a:p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1800" lang="en"/>
              <a:t>Hispanics (although voter turnout is usually low)</a:t>
            </a:r>
          </a:p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1800" lang="en"/>
              <a:t>Have lost strong hold on Catholics, southerners and union members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Republican Voters</a:t>
            </a:r>
          </a:p>
        </p:txBody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1800" lang="en"/>
              <a:t>Party of “business people and professionals”</a:t>
            </a:r>
          </a:p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1800" lang="en"/>
              <a:t>Farmers (dependent on prices)</a:t>
            </a:r>
          </a:p>
          <a:p>
            <a:pPr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1800" lang="en"/>
              <a:t>Elderly and Retired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Effects of These Groups</a:t>
            </a:r>
          </a:p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1800" lang="en"/>
              <a:t>African Americans and Hispanics have historically low voter turnouts</a:t>
            </a:r>
          </a:p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1800" lang="en"/>
              <a:t>Catholics, union members and southerners are unreliable</a:t>
            </a:r>
          </a:p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1800" lang="en"/>
              <a:t>“business people” sometimes have larger influence</a:t>
            </a:r>
          </a:p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1800" lang="en"/>
              <a:t>Politicians stress either loyalty or numbers, rarely both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 name="khaki">
  <a:themeElements>
    <a:clrScheme name="Custom 349">
      <a:dk1>
        <a:srgbClr val="262626"/>
      </a:dk1>
      <a:lt1>
        <a:srgbClr val="E6D6BD"/>
      </a:lt1>
      <a:dk2>
        <a:srgbClr val="535353"/>
      </a:dk2>
      <a:lt2>
        <a:srgbClr val="B4AD9E"/>
      </a:lt2>
      <a:accent1>
        <a:srgbClr val="ADB48E"/>
      </a:accent1>
      <a:accent2>
        <a:srgbClr val="867961"/>
      </a:accent2>
      <a:accent3>
        <a:srgbClr val="CBB680"/>
      </a:accent3>
      <a:accent4>
        <a:srgbClr val="78A3C0"/>
      </a:accent4>
      <a:accent5>
        <a:srgbClr val="C0AE91"/>
      </a:accent5>
      <a:accent6>
        <a:srgbClr val="668874"/>
      </a:accent6>
      <a:hlink>
        <a:srgbClr val="4B94B3"/>
      </a:hlink>
      <a:folHlink>
        <a:srgbClr val="414141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